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13"/>
  </p:notesMasterIdLst>
  <p:handoutMasterIdLst>
    <p:handoutMasterId r:id="rId14"/>
  </p:handoutMasterIdLst>
  <p:sldIdLst>
    <p:sldId id="292" r:id="rId5"/>
    <p:sldId id="291" r:id="rId6"/>
    <p:sldId id="294" r:id="rId7"/>
    <p:sldId id="295" r:id="rId8"/>
    <p:sldId id="298" r:id="rId9"/>
    <p:sldId id="297" r:id="rId10"/>
    <p:sldId id="296" r:id="rId11"/>
    <p:sldId id="293" r:id="rId12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5082"/>
    <a:srgbClr val="F3E068"/>
    <a:srgbClr val="E98B0D"/>
    <a:srgbClr val="0037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19/05/2024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19/05/2024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19/05/2024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19/05/2024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19/05/2024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19/05/2024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19/05/2024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19/05/2024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19/05/2024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19/05/2024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19/05/2024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19/05/2024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19/05/2024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925679" y="3841"/>
            <a:ext cx="127212" cy="6858000"/>
          </a:xfrm>
          <a:prstGeom prst="rect">
            <a:avLst/>
          </a:prstGeom>
          <a:solidFill>
            <a:srgbClr val="F3E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19/05/2024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E5082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38007" y="-1345"/>
            <a:ext cx="137546" cy="6858000"/>
          </a:xfrm>
          <a:prstGeom prst="rect">
            <a:avLst/>
          </a:prstGeom>
          <a:solidFill>
            <a:srgbClr val="E98B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4640A8C-1E5C-F82E-982D-F5BE2053E4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91" y="0"/>
            <a:ext cx="48493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19/05/2024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19/05/2024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19/05/2024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19/05/2024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19/05/2024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19/05/2024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19/05/2024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19/05/2024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1350" y="758952"/>
            <a:ext cx="4911634" cy="3227514"/>
          </a:xfrm>
        </p:spPr>
        <p:txBody>
          <a:bodyPr>
            <a:noAutofit/>
          </a:bodyPr>
          <a:lstStyle/>
          <a:p>
            <a:pPr algn="ctr"/>
            <a:r>
              <a:rPr lang="it-IT" sz="4400" dirty="0" smtClean="0"/>
              <a:t>Immagine corporea e disturbi del comportamento alimentare nel post operatorio</a:t>
            </a:r>
            <a:endParaRPr lang="it-IT" sz="4400" dirty="0"/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91350" y="4508500"/>
            <a:ext cx="5267101" cy="127965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it-IT" sz="2800" b="1" dirty="0" smtClean="0">
                <a:solidFill>
                  <a:srgbClr val="FFC000"/>
                </a:solidFill>
              </a:rPr>
              <a:t>Dott.ssa </a:t>
            </a:r>
            <a:r>
              <a:rPr lang="it-IT" sz="2800" b="1" dirty="0" err="1" smtClean="0">
                <a:solidFill>
                  <a:srgbClr val="FFC000"/>
                </a:solidFill>
              </a:rPr>
              <a:t>flavia</a:t>
            </a:r>
            <a:r>
              <a:rPr lang="it-IT" sz="2800" b="1" dirty="0" smtClean="0">
                <a:solidFill>
                  <a:srgbClr val="FFC000"/>
                </a:solidFill>
              </a:rPr>
              <a:t> </a:t>
            </a:r>
            <a:r>
              <a:rPr lang="it-IT" sz="2800" b="1" dirty="0" err="1" smtClean="0">
                <a:solidFill>
                  <a:srgbClr val="FFC000"/>
                </a:solidFill>
              </a:rPr>
              <a:t>melchiorre</a:t>
            </a:r>
            <a:endParaRPr lang="it-IT" sz="2800" b="1" dirty="0">
              <a:solidFill>
                <a:srgbClr val="FFC000"/>
              </a:solidFill>
            </a:endParaRPr>
          </a:p>
          <a:p>
            <a:pPr algn="ctr"/>
            <a:r>
              <a:rPr lang="it-IT" sz="2800" b="1" dirty="0" smtClean="0">
                <a:solidFill>
                  <a:srgbClr val="FFC000"/>
                </a:solidFill>
              </a:rPr>
              <a:t>Casa di cura </a:t>
            </a:r>
            <a:r>
              <a:rPr lang="it-IT" sz="2800" b="1" dirty="0" err="1" smtClean="0">
                <a:solidFill>
                  <a:srgbClr val="FFC000"/>
                </a:solidFill>
              </a:rPr>
              <a:t>salus</a:t>
            </a:r>
            <a:r>
              <a:rPr lang="it-IT" sz="2800" b="1" dirty="0" smtClean="0">
                <a:solidFill>
                  <a:srgbClr val="FFC000"/>
                </a:solidFill>
              </a:rPr>
              <a:t>  Battipaglia</a:t>
            </a:r>
            <a:endParaRPr lang="it-IT" sz="2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74321" y="313509"/>
            <a:ext cx="1126018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“L</a:t>
            </a:r>
            <a:r>
              <a:rPr lang="it-IT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’immagine </a:t>
            </a:r>
            <a:r>
              <a:rPr lang="it-IT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corporea come l’immagine che formiamo nella nostra mente del nostro corpo, la quale rappresenta il modo in cui il nostro corpo appare a noi stessi”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Schilder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1935</a:t>
            </a: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spcAft>
                <a:spcPts val="0"/>
              </a:spcAft>
            </a:pP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it-IT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it-IT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L’immagine che abbiamo nella nostra mente della forma, dimensione, taglia del nostro corpo e i sentimenti che proviamo rispetto a queste caratteristiche e rispetto alle singole parti del nostro corpo” </a:t>
            </a: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(Slade,1988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475" y="2344096"/>
            <a:ext cx="3278856" cy="413481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904411" y="2980340"/>
            <a:ext cx="45328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dirty="0" smtClean="0"/>
              <a:t>L’immagine corporea non è immediata, ha una sua complessità perché si forma mettendo insieme aspetti diversi: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it-IT" sz="2000" dirty="0" smtClean="0"/>
              <a:t>Percettivo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2000" dirty="0" smtClean="0"/>
              <a:t>Attitudinale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2000" dirty="0" smtClean="0"/>
              <a:t>Affettivo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2000" dirty="0" smtClean="0"/>
              <a:t>Comportamentale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2000" dirty="0" smtClean="0"/>
              <a:t>Sociale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it-IT" sz="2000" dirty="0" smtClean="0"/>
              <a:t>Culturale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9" y="297484"/>
            <a:ext cx="5390086" cy="433901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657" y="297484"/>
            <a:ext cx="5280462" cy="351687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/>
          <a:srcRect t="19019"/>
          <a:stretch/>
        </p:blipFill>
        <p:spPr>
          <a:xfrm>
            <a:off x="4598127" y="2876260"/>
            <a:ext cx="3139165" cy="381409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390217" y="4783308"/>
            <a:ext cx="3762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Ieri…</a:t>
            </a:r>
            <a:endParaRPr lang="it-IT" sz="2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183099" y="3997234"/>
            <a:ext cx="3161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…oggi!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73496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magine Corporea e Dismorfofobia - psicologinews.i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5" r="15946"/>
          <a:stretch/>
        </p:blipFill>
        <p:spPr bwMode="auto">
          <a:xfrm>
            <a:off x="796833" y="2959230"/>
            <a:ext cx="3481939" cy="282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988934" y="1242892"/>
            <a:ext cx="104141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Una delle motivazioni più frequenti all’intervento bariatrico è l’aspetto estetico, ma che succede quando le aspettative sulla perdita di peso e sul cambio della propria immagine corporea vengono disilluse?</a:t>
            </a:r>
            <a:endParaRPr lang="it-IT" sz="24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235" y="3142245"/>
            <a:ext cx="3734828" cy="2485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285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3035" y="702508"/>
            <a:ext cx="55517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Difficoltà di adattamento alla nuova immagine corporea possono portare a un calo della motivazione e a non seguire le regole alimentari post operatorie.</a:t>
            </a:r>
            <a:endParaRPr lang="it-IT" sz="2400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23883" t="13720" r="21463" b="19287"/>
          <a:stretch/>
        </p:blipFill>
        <p:spPr>
          <a:xfrm>
            <a:off x="7981406" y="127743"/>
            <a:ext cx="3984171" cy="488378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1229" y="3138475"/>
            <a:ext cx="3132190" cy="259922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426926" y="5577840"/>
            <a:ext cx="48985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/>
              <a:t>In questo contesto si può porre anche il problema dei disturbi alimentari.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14396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48" y="1151342"/>
            <a:ext cx="4068264" cy="507678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7563393" y="2631309"/>
            <a:ext cx="30697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 smtClean="0"/>
              <a:t>Qual è il peso del sistema familiare di riferimento?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85323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7521" y="1365106"/>
            <a:ext cx="6496594" cy="429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40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01446" y="732827"/>
            <a:ext cx="4526280" cy="3227514"/>
          </a:xfrm>
        </p:spPr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233</TotalTime>
  <Words>197</Words>
  <Application>Microsoft Office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RetrospectVTI</vt:lpstr>
      <vt:lpstr>Immagine corporea e disturbi del comportamento alimentare nel post operatorio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Flavia</cp:lastModifiedBy>
  <cp:revision>20</cp:revision>
  <dcterms:created xsi:type="dcterms:W3CDTF">2022-02-27T17:36:31Z</dcterms:created>
  <dcterms:modified xsi:type="dcterms:W3CDTF">2024-05-19T06:37:13Z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